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8288000" cy="10287000"/>
  <p:notesSz cx="6858000" cy="9144000"/>
  <p:embeddedFontLst>
    <p:embeddedFont>
      <p:font typeface="Arialle Bold" panose="020B0704020202020204" pitchFamily="34" charset="0"/>
      <p:regular r:id="rId6"/>
      <p:bold r:id="rId7"/>
    </p:embeddedFont>
    <p:embeddedFont>
      <p:font typeface="Arimo" panose="020B0604020202020204" pitchFamily="34" charset="0"/>
      <p:regular r:id="rId8"/>
    </p:embeddedFont>
    <p:embeddedFont>
      <p:font typeface="Arimo Bold" panose="020B0704020202020204" pitchFamily="34" charset="0"/>
      <p:regular r:id="rId9"/>
      <p:bold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 autoAdjust="0"/>
    <p:restoredTop sz="94643" autoAdjust="0"/>
  </p:normalViewPr>
  <p:slideViewPr>
    <p:cSldViewPr>
      <p:cViewPr varScale="1">
        <p:scale>
          <a:sx n="62" d="100"/>
          <a:sy n="62" d="100"/>
        </p:scale>
        <p:origin x="216" y="6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20.03.2025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Welcome to Ijo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Did you know that 71% of all emitted greenhouse gas can be traced back to only 100 companies?</a:t>
            </a:r>
          </a:p>
          <a:p>
            <a:endParaRPr lang="en-US"/>
          </a:p>
          <a:p>
            <a:r>
              <a:rPr lang="en-US"/>
              <a:t>Large companies have a big role and responsibility in fighting back climate change.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5000"/>
            </a:stretch>
          </a:blipFill>
        </p:spPr>
        <p:txBody>
          <a:bodyPr/>
          <a:lstStyle/>
          <a:p>
            <a:endParaRPr lang="en-DE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2687743"/>
                  </a:lnTo>
                  <a:cubicBezTo>
                    <a:pt x="4816592" y="2699667"/>
                    <a:pt x="4806926" y="2709333"/>
                    <a:pt x="4795002" y="2709333"/>
                  </a:cubicBezTo>
                  <a:lnTo>
                    <a:pt x="21590" y="2709333"/>
                  </a:lnTo>
                  <a:cubicBezTo>
                    <a:pt x="9666" y="2709333"/>
                    <a:pt x="0" y="2699667"/>
                    <a:pt x="0" y="2687743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009638">
                <a:alpha val="4706"/>
              </a:srgbClr>
            </a:solidFill>
          </p:spPr>
          <p:txBody>
            <a:bodyPr/>
            <a:lstStyle/>
            <a:p>
              <a:endParaRPr lang="en-DE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1028700"/>
            <a:ext cx="6155511" cy="861771"/>
          </a:xfrm>
          <a:custGeom>
            <a:avLst/>
            <a:gdLst/>
            <a:ahLst/>
            <a:cxnLst/>
            <a:rect l="l" t="t" r="r" b="b"/>
            <a:pathLst>
              <a:path w="6155511" h="861771">
                <a:moveTo>
                  <a:pt x="0" y="0"/>
                </a:moveTo>
                <a:lnTo>
                  <a:pt x="6155511" y="0"/>
                </a:lnTo>
                <a:lnTo>
                  <a:pt x="6155511" y="861771"/>
                </a:lnTo>
                <a:lnTo>
                  <a:pt x="0" y="8617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DE"/>
          </a:p>
        </p:txBody>
      </p:sp>
      <p:sp>
        <p:nvSpPr>
          <p:cNvPr id="7" name="Freeform 7"/>
          <p:cNvSpPr/>
          <p:nvPr/>
        </p:nvSpPr>
        <p:spPr>
          <a:xfrm>
            <a:off x="7270783" y="470755"/>
            <a:ext cx="2800229" cy="1977662"/>
          </a:xfrm>
          <a:custGeom>
            <a:avLst/>
            <a:gdLst/>
            <a:ahLst/>
            <a:cxnLst/>
            <a:rect l="l" t="t" r="r" b="b"/>
            <a:pathLst>
              <a:path w="2800229" h="1977662">
                <a:moveTo>
                  <a:pt x="0" y="0"/>
                </a:moveTo>
                <a:lnTo>
                  <a:pt x="2800228" y="0"/>
                </a:lnTo>
                <a:lnTo>
                  <a:pt x="2800228" y="1977662"/>
                </a:lnTo>
                <a:lnTo>
                  <a:pt x="0" y="19776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DE"/>
          </a:p>
        </p:txBody>
      </p:sp>
      <p:sp>
        <p:nvSpPr>
          <p:cNvPr id="8" name="TextBox 8"/>
          <p:cNvSpPr txBox="1"/>
          <p:nvPr/>
        </p:nvSpPr>
        <p:spPr>
          <a:xfrm>
            <a:off x="1028700" y="7394575"/>
            <a:ext cx="9414108" cy="186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Sahel X - Okegaz </a:t>
            </a: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 data-driven solution to restore degraded lands &amp; empower decision-making in the Sahel.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45640" y="2057619"/>
            <a:ext cx="13313660" cy="2341583"/>
            <a:chOff x="0" y="0"/>
            <a:chExt cx="3506478" cy="6167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506479" cy="616713"/>
            </a:xfrm>
            <a:custGeom>
              <a:avLst/>
              <a:gdLst/>
              <a:ahLst/>
              <a:cxnLst/>
              <a:rect l="l" t="t" r="r" b="b"/>
              <a:pathLst>
                <a:path w="3506479" h="616713">
                  <a:moveTo>
                    <a:pt x="0" y="0"/>
                  </a:moveTo>
                  <a:lnTo>
                    <a:pt x="3506479" y="0"/>
                  </a:lnTo>
                  <a:lnTo>
                    <a:pt x="3506479" y="616713"/>
                  </a:lnTo>
                  <a:lnTo>
                    <a:pt x="0" y="616713"/>
                  </a:lnTo>
                  <a:close/>
                </a:path>
              </a:pathLst>
            </a:custGeom>
            <a:solidFill>
              <a:srgbClr val="FFDE59">
                <a:alpha val="29804"/>
              </a:srgbClr>
            </a:solidFill>
          </p:spPr>
          <p:txBody>
            <a:bodyPr/>
            <a:lstStyle/>
            <a:p>
              <a:endParaRPr lang="en-D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506478" cy="6643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945640" y="4532551"/>
            <a:ext cx="13313660" cy="1820548"/>
            <a:chOff x="0" y="0"/>
            <a:chExt cx="3506478" cy="47948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506479" cy="479486"/>
            </a:xfrm>
            <a:custGeom>
              <a:avLst/>
              <a:gdLst/>
              <a:ahLst/>
              <a:cxnLst/>
              <a:rect l="l" t="t" r="r" b="b"/>
              <a:pathLst>
                <a:path w="3506479" h="479486">
                  <a:moveTo>
                    <a:pt x="0" y="0"/>
                  </a:moveTo>
                  <a:lnTo>
                    <a:pt x="3506479" y="0"/>
                  </a:lnTo>
                  <a:lnTo>
                    <a:pt x="3506479" y="479486"/>
                  </a:lnTo>
                  <a:lnTo>
                    <a:pt x="0" y="479486"/>
                  </a:lnTo>
                  <a:close/>
                </a:path>
              </a:pathLst>
            </a:custGeom>
            <a:solidFill>
              <a:srgbClr val="FFBD59">
                <a:alpha val="29804"/>
              </a:srgbClr>
            </a:solidFill>
          </p:spPr>
          <p:txBody>
            <a:bodyPr/>
            <a:lstStyle/>
            <a:p>
              <a:endParaRPr lang="en-D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3506478" cy="5271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 flipV="1">
            <a:off x="3168092" y="3260964"/>
            <a:ext cx="2043685" cy="218169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DE"/>
          </a:p>
        </p:txBody>
      </p:sp>
      <p:sp>
        <p:nvSpPr>
          <p:cNvPr id="9" name="TextBox 9"/>
          <p:cNvSpPr txBox="1"/>
          <p:nvPr/>
        </p:nvSpPr>
        <p:spPr>
          <a:xfrm>
            <a:off x="5211777" y="3062527"/>
            <a:ext cx="3052815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Environmental Factors</a:t>
            </a:r>
          </a:p>
        </p:txBody>
      </p:sp>
      <p:sp>
        <p:nvSpPr>
          <p:cNvPr id="10" name="AutoShape 10"/>
          <p:cNvSpPr/>
          <p:nvPr/>
        </p:nvSpPr>
        <p:spPr>
          <a:xfrm>
            <a:off x="3168092" y="5442654"/>
            <a:ext cx="2043685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DE"/>
          </a:p>
        </p:txBody>
      </p:sp>
      <p:grpSp>
        <p:nvGrpSpPr>
          <p:cNvPr id="11" name="Group 11"/>
          <p:cNvGrpSpPr/>
          <p:nvPr/>
        </p:nvGrpSpPr>
        <p:grpSpPr>
          <a:xfrm>
            <a:off x="3945640" y="6486450"/>
            <a:ext cx="13313660" cy="2294642"/>
            <a:chOff x="0" y="0"/>
            <a:chExt cx="3506478" cy="6043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506479" cy="604350"/>
            </a:xfrm>
            <a:custGeom>
              <a:avLst/>
              <a:gdLst/>
              <a:ahLst/>
              <a:cxnLst/>
              <a:rect l="l" t="t" r="r" b="b"/>
              <a:pathLst>
                <a:path w="3506479" h="604350">
                  <a:moveTo>
                    <a:pt x="0" y="0"/>
                  </a:moveTo>
                  <a:lnTo>
                    <a:pt x="3506479" y="0"/>
                  </a:lnTo>
                  <a:lnTo>
                    <a:pt x="3506479" y="604350"/>
                  </a:lnTo>
                  <a:lnTo>
                    <a:pt x="0" y="604350"/>
                  </a:lnTo>
                  <a:close/>
                </a:path>
              </a:pathLst>
            </a:custGeom>
            <a:solidFill>
              <a:srgbClr val="FF914D">
                <a:alpha val="29804"/>
              </a:srgbClr>
            </a:solidFill>
          </p:spPr>
          <p:txBody>
            <a:bodyPr/>
            <a:lstStyle/>
            <a:p>
              <a:endParaRPr lang="en-DE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3506478" cy="65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>
            <a:off x="3168092" y="5442654"/>
            <a:ext cx="2043685" cy="2232811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DE"/>
          </a:p>
        </p:txBody>
      </p:sp>
      <p:sp>
        <p:nvSpPr>
          <p:cNvPr id="15" name="AutoShape 15"/>
          <p:cNvSpPr/>
          <p:nvPr/>
        </p:nvSpPr>
        <p:spPr>
          <a:xfrm flipV="1">
            <a:off x="8264592" y="2464039"/>
            <a:ext cx="2974538" cy="796925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DE"/>
          </a:p>
        </p:txBody>
      </p:sp>
      <p:sp>
        <p:nvSpPr>
          <p:cNvPr id="16" name="AutoShape 16"/>
          <p:cNvSpPr/>
          <p:nvPr/>
        </p:nvSpPr>
        <p:spPr>
          <a:xfrm>
            <a:off x="8264592" y="3260964"/>
            <a:ext cx="2974538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DE"/>
          </a:p>
        </p:txBody>
      </p:sp>
      <p:sp>
        <p:nvSpPr>
          <p:cNvPr id="17" name="AutoShape 17"/>
          <p:cNvSpPr/>
          <p:nvPr/>
        </p:nvSpPr>
        <p:spPr>
          <a:xfrm>
            <a:off x="8264592" y="3260964"/>
            <a:ext cx="2974538" cy="796925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DE"/>
          </a:p>
        </p:txBody>
      </p:sp>
      <p:sp>
        <p:nvSpPr>
          <p:cNvPr id="18" name="AutoShape 18"/>
          <p:cNvSpPr/>
          <p:nvPr/>
        </p:nvSpPr>
        <p:spPr>
          <a:xfrm flipV="1">
            <a:off x="8264592" y="4978639"/>
            <a:ext cx="2974538" cy="464015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DE"/>
          </a:p>
        </p:txBody>
      </p:sp>
      <p:sp>
        <p:nvSpPr>
          <p:cNvPr id="19" name="AutoShape 19"/>
          <p:cNvSpPr/>
          <p:nvPr/>
        </p:nvSpPr>
        <p:spPr>
          <a:xfrm>
            <a:off x="8264592" y="5442654"/>
            <a:ext cx="2974538" cy="45380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DE"/>
          </a:p>
        </p:txBody>
      </p:sp>
      <p:sp>
        <p:nvSpPr>
          <p:cNvPr id="20" name="AutoShape 20"/>
          <p:cNvSpPr/>
          <p:nvPr/>
        </p:nvSpPr>
        <p:spPr>
          <a:xfrm flipV="1">
            <a:off x="8264592" y="6878540"/>
            <a:ext cx="2974538" cy="796925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DE"/>
          </a:p>
        </p:txBody>
      </p:sp>
      <p:sp>
        <p:nvSpPr>
          <p:cNvPr id="21" name="AutoShape 21"/>
          <p:cNvSpPr/>
          <p:nvPr/>
        </p:nvSpPr>
        <p:spPr>
          <a:xfrm>
            <a:off x="8264592" y="7675465"/>
            <a:ext cx="2974538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DE"/>
          </a:p>
        </p:txBody>
      </p:sp>
      <p:sp>
        <p:nvSpPr>
          <p:cNvPr id="22" name="AutoShape 22"/>
          <p:cNvSpPr/>
          <p:nvPr/>
        </p:nvSpPr>
        <p:spPr>
          <a:xfrm>
            <a:off x="8264592" y="7675465"/>
            <a:ext cx="2974538" cy="796925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DE"/>
          </a:p>
        </p:txBody>
      </p:sp>
      <p:sp>
        <p:nvSpPr>
          <p:cNvPr id="23" name="TextBox 23"/>
          <p:cNvSpPr txBox="1"/>
          <p:nvPr/>
        </p:nvSpPr>
        <p:spPr>
          <a:xfrm>
            <a:off x="1028700" y="942975"/>
            <a:ext cx="15605663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Problem: The Sahel is in Crisis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28700" y="9159136"/>
            <a:ext cx="4016731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Source: G20 Global Land Initiative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914278" y="9159136"/>
            <a:ext cx="345022" cy="3341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01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5211777" y="5244216"/>
            <a:ext cx="3052815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Socio-Economic Factors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28700" y="4891791"/>
            <a:ext cx="2139392" cy="1054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Environmental &amp; Socio-Economic Crisis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211777" y="7300815"/>
            <a:ext cx="3052815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Governance &amp; 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Data Challenges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239130" y="2265602"/>
            <a:ext cx="4709290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Climate Change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239130" y="3062527"/>
            <a:ext cx="4709290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Land Degradation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239130" y="3859452"/>
            <a:ext cx="4709290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Water Scarcity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239130" y="4780201"/>
            <a:ext cx="4709290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Population Growth &amp; Urbanization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239130" y="5698018"/>
            <a:ext cx="4709290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Resource Conflicts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1239130" y="6680102"/>
            <a:ext cx="4709290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Uncoordinated Land Management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239130" y="7477027"/>
            <a:ext cx="4709290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Data Silos &amp; Limited Access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239130" y="8273952"/>
            <a:ext cx="5675148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000000"/>
                </a:solidFill>
                <a:latin typeface="Arialle Bold"/>
                <a:ea typeface="Arialle Bold"/>
                <a:cs typeface="Arialle Bold"/>
                <a:sym typeface="Arialle Bold"/>
              </a:rPr>
              <a:t> Weak Early Warning &amp; Forecasting Systems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787857"/>
            <a:ext cx="9415279" cy="7720529"/>
          </a:xfrm>
          <a:custGeom>
            <a:avLst/>
            <a:gdLst/>
            <a:ahLst/>
            <a:cxnLst/>
            <a:rect l="l" t="t" r="r" b="b"/>
            <a:pathLst>
              <a:path w="9415279" h="7720529">
                <a:moveTo>
                  <a:pt x="0" y="0"/>
                </a:moveTo>
                <a:lnTo>
                  <a:pt x="9415279" y="0"/>
                </a:lnTo>
                <a:lnTo>
                  <a:pt x="9415279" y="7720529"/>
                </a:lnTo>
                <a:lnTo>
                  <a:pt x="0" y="77205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DE"/>
          </a:p>
        </p:txBody>
      </p:sp>
      <p:sp>
        <p:nvSpPr>
          <p:cNvPr id="3" name="TextBox 3"/>
          <p:cNvSpPr txBox="1"/>
          <p:nvPr/>
        </p:nvSpPr>
        <p:spPr>
          <a:xfrm>
            <a:off x="1028700" y="942975"/>
            <a:ext cx="3075608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Our Solution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840200" y="9159136"/>
            <a:ext cx="419100" cy="3277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02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</Words>
  <Application>Microsoft Macintosh PowerPoint</Application>
  <PresentationFormat>Custom</PresentationFormat>
  <Paragraphs>28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Arimo Bold</vt:lpstr>
      <vt:lpstr>Calibri</vt:lpstr>
      <vt:lpstr>Arimo</vt:lpstr>
      <vt:lpstr>Arialle Bold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Kopie von Canton</dc:title>
  <cp:lastModifiedBy>Muhammad Kemal Ghifari Rais</cp:lastModifiedBy>
  <cp:revision>2</cp:revision>
  <dcterms:created xsi:type="dcterms:W3CDTF">2006-08-16T00:00:00Z</dcterms:created>
  <dcterms:modified xsi:type="dcterms:W3CDTF">2025-03-20T13:10:36Z</dcterms:modified>
  <dc:identifier>DAGiQV5-on4</dc:identifier>
</cp:coreProperties>
</file>

<file path=docProps/thumbnail.jpeg>
</file>